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305" r:id="rId3"/>
    <p:sldId id="322" r:id="rId4"/>
    <p:sldId id="323" r:id="rId5"/>
    <p:sldId id="324" r:id="rId6"/>
    <p:sldId id="325" r:id="rId7"/>
    <p:sldId id="329" r:id="rId8"/>
    <p:sldId id="327" r:id="rId9"/>
    <p:sldId id="328" r:id="rId10"/>
    <p:sldId id="330" r:id="rId11"/>
    <p:sldId id="30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7089717-E7DC-4A41-8710-568EE2E2A2AD}">
          <p14:sldIdLst>
            <p14:sldId id="260"/>
            <p14:sldId id="305"/>
            <p14:sldId id="322"/>
            <p14:sldId id="323"/>
            <p14:sldId id="324"/>
            <p14:sldId id="325"/>
            <p14:sldId id="329"/>
            <p14:sldId id="327"/>
            <p14:sldId id="328"/>
            <p14:sldId id="330"/>
            <p14:sldId id="308"/>
          </p14:sldIdLst>
        </p14:section>
        <p14:section name="Untitled Section" id="{A8FD0A54-DC65-4686-AFC0-DD669EE195D5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54503" autoAdjust="0"/>
  </p:normalViewPr>
  <p:slideViewPr>
    <p:cSldViewPr>
      <p:cViewPr>
        <p:scale>
          <a:sx n="103" d="100"/>
          <a:sy n="103" d="100"/>
        </p:scale>
        <p:origin x="-18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44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27153BE-71D6-4928-8879-B45B74BC1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803757E-9B69-4319-9DB7-BB1DF15F96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1108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34CC4E0-8958-4B41-A124-A8207B588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576" y="8831108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fld id="{2E3D72A1-8712-48D2-8A82-EE9913055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74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CF284C9D-426D-4F76-9B3A-35AB839BC1EC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ABFC9D25-86E7-4AF5-9D79-95F6D9E3C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75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00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63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72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0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7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21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39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8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15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C9D25-86E7-4AF5-9D79-95F6D9E3C4E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7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92000">
              <a:schemeClr val="bg1"/>
            </a:gs>
            <a:gs pos="0">
              <a:srgbClr val="990099">
                <a:lumMod val="100000"/>
              </a:srgbClr>
            </a:gs>
            <a:gs pos="8000">
              <a:schemeClr val="bg1">
                <a:lumMod val="90000"/>
                <a:lumOff val="10000"/>
              </a:schemeClr>
            </a:gs>
            <a:gs pos="100000">
              <a:srgbClr val="990099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 b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Presentation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/ Location / Date Etc.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895600" y="6202235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rgbClr val="99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Care Information Consultants, LLC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5873496"/>
            <a:ext cx="917448" cy="29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4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7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4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8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1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900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900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0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CA1709-01AF-44BF-8938-10B2EF3AA5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0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7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7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7D3B0C-A583-4B3C-A1EC-8F22AB57FC7C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1709-01AF-44BF-8938-10B2EF3AA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4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Slide </a:t>
            </a:r>
            <a:fld id="{D5CA1709-01AF-44BF-8938-10B2EF3AA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97838" y="64286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990099"/>
                </a:solidFill>
              </a:rPr>
              <a:t>Health Care Information Consultants, LLC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02" y="6175248"/>
            <a:ext cx="917448" cy="2987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0"/>
            <a:ext cx="228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9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9900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pac.gov/docs/default-source/default-document-library/mips-oct-2017-final.pdf?sfvrsn=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620000" cy="2743200"/>
          </a:xfrm>
        </p:spPr>
        <p:txBody>
          <a:bodyPr>
            <a:normAutofit/>
          </a:bodyPr>
          <a:lstStyle/>
          <a:p>
            <a:r>
              <a:rPr lang="en-US" dirty="0"/>
              <a:t>Healthcare Technology Network of </a:t>
            </a:r>
            <a:br>
              <a:rPr lang="en-US" dirty="0"/>
            </a:br>
            <a:r>
              <a:rPr lang="en-US" dirty="0"/>
              <a:t>Greater Washington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MACRA, MIPS Update</a:t>
            </a:r>
            <a:endParaRPr lang="en-US" sz="2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Geri Bishop, </a:t>
            </a:r>
            <a:r>
              <a:rPr lang="en-US" dirty="0" smtClean="0"/>
              <a:t>RN</a:t>
            </a:r>
          </a:p>
          <a:p>
            <a:r>
              <a:rPr lang="en-US" dirty="0" smtClean="0"/>
              <a:t>Senior Associate</a:t>
            </a:r>
            <a:endParaRPr lang="en-US" dirty="0"/>
          </a:p>
          <a:p>
            <a:r>
              <a:rPr lang="en-US" dirty="0"/>
              <a:t>Health Care Information Consultants LLC</a:t>
            </a:r>
          </a:p>
          <a:p>
            <a:r>
              <a:rPr lang="en-US" dirty="0"/>
              <a:t>January 19, 2018</a:t>
            </a:r>
          </a:p>
        </p:txBody>
      </p:sp>
    </p:spTree>
    <p:extLst>
      <p:ext uri="{BB962C8B-B14F-4D97-AF65-F5344CB8AC3E}">
        <p14:creationId xmlns:p14="http://schemas.microsoft.com/office/powerpoint/2010/main" val="10978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B6D35B-E5A9-4025-B946-C90BBDFD4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 Cards…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CCAF70-0DEA-4BAD-BDBC-4244D980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OIG report critical of CMS readiness to administer MACRA: </a:t>
            </a:r>
            <a:r>
              <a:rPr lang="en-US" i="1" dirty="0"/>
              <a:t>“without sufficient technical assistance from the CMS, clinicians may struggle to succeed under the Quality Payment Program or choose not to participate." </a:t>
            </a:r>
          </a:p>
          <a:p>
            <a:endParaRPr lang="en-US" i="1" dirty="0"/>
          </a:p>
          <a:p>
            <a:r>
              <a:rPr lang="en-US" dirty="0" err="1"/>
              <a:t>MedPAC</a:t>
            </a:r>
            <a:r>
              <a:rPr lang="en-US" dirty="0" smtClean="0"/>
              <a:t>: </a:t>
            </a:r>
            <a:r>
              <a:rPr lang="en-US" i="1" dirty="0"/>
              <a:t>“almost all of the members of </a:t>
            </a:r>
            <a:r>
              <a:rPr lang="en-US" i="1" dirty="0" err="1"/>
              <a:t>MedPAC</a:t>
            </a:r>
            <a:r>
              <a:rPr lang="en-US" i="1" dirty="0"/>
              <a:t> said MIPS, the new Medicare payment system for most physicians, should be replaced after </a:t>
            </a:r>
            <a:r>
              <a:rPr lang="en-US" i="1" dirty="0" err="1"/>
              <a:t>MedPAC</a:t>
            </a:r>
            <a:r>
              <a:rPr lang="en-US" i="1" dirty="0"/>
              <a:t> staff </a:t>
            </a:r>
            <a:r>
              <a:rPr lang="en-US" b="1" i="1" dirty="0">
                <a:hlinkClick r:id="rId3"/>
              </a:rPr>
              <a:t>proposed</a:t>
            </a:r>
            <a:r>
              <a:rPr lang="en-US" i="1" dirty="0"/>
              <a:t> the development of an alternative payment system to replace MIPs.”</a:t>
            </a:r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44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imprivata.com/sites/default/files/Cartoon-doctor-talking-to-doctor-new-icd10-code-for-carpal-tunnel-F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7520049" cy="683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65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low chart cartoons, flow chart cartoon, funny, flow chart picture, flow chart pictures, flow chart image, flow chart images, flow chart illustration, flow chart illustrations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4207"/>
            <a:ext cx="5790327" cy="6325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58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6AA922-97CC-4A9B-9866-6249D578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Alphabet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F53796-63F0-4B5B-A42E-36E9C20E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QPP (Quality Payment Program)</a:t>
            </a:r>
          </a:p>
          <a:p>
            <a:r>
              <a:rPr lang="en-US" sz="2400" dirty="0"/>
              <a:t>MIPS (Merit-based Incentive Payment System)</a:t>
            </a:r>
          </a:p>
          <a:p>
            <a:r>
              <a:rPr lang="en-US" sz="2400" dirty="0"/>
              <a:t>Advanced APMs (Alternative Payment Models)</a:t>
            </a:r>
          </a:p>
          <a:p>
            <a:r>
              <a:rPr lang="en-US" sz="2400" dirty="0"/>
              <a:t>MU (Meaningful Use)</a:t>
            </a:r>
          </a:p>
          <a:p>
            <a:r>
              <a:rPr lang="en-US" sz="2400" dirty="0"/>
              <a:t>PQRS (Physician Quality Reporting System)</a:t>
            </a:r>
          </a:p>
          <a:p>
            <a:r>
              <a:rPr lang="en-US" sz="2400" dirty="0"/>
              <a:t>VBM (Value Based Modifier)</a:t>
            </a:r>
          </a:p>
        </p:txBody>
      </p:sp>
    </p:spTree>
    <p:extLst>
      <p:ext uri="{BB962C8B-B14F-4D97-AF65-F5344CB8AC3E}">
        <p14:creationId xmlns:p14="http://schemas.microsoft.com/office/powerpoint/2010/main" val="159323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7C7FB-3F29-46A3-865F-B3AC9438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Participates in 2018?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587473-1F64-4E49-80B6-B094C86E4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Physicians</a:t>
            </a:r>
          </a:p>
          <a:p>
            <a:r>
              <a:rPr lang="en-US" sz="2400" dirty="0"/>
              <a:t>Physician Assistants</a:t>
            </a:r>
          </a:p>
          <a:p>
            <a:r>
              <a:rPr lang="en-US" sz="2400" dirty="0"/>
              <a:t>Nurse Practitioners</a:t>
            </a:r>
          </a:p>
          <a:p>
            <a:r>
              <a:rPr lang="en-US" sz="2400" dirty="0"/>
              <a:t>Certified RN Anesthetists</a:t>
            </a:r>
          </a:p>
          <a:p>
            <a:r>
              <a:rPr lang="en-US" sz="2400" dirty="0"/>
              <a:t>Clinical Nurse Specialists</a:t>
            </a:r>
          </a:p>
        </p:txBody>
      </p:sp>
    </p:spTree>
    <p:extLst>
      <p:ext uri="{BB962C8B-B14F-4D97-AF65-F5344CB8AC3E}">
        <p14:creationId xmlns:p14="http://schemas.microsoft.com/office/powerpoint/2010/main" val="125521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102D71-4431-44CA-8061-700E17833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Participants in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EA9CEA-234B-4C28-B786-50E38A313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Physical Therapists</a:t>
            </a:r>
          </a:p>
          <a:p>
            <a:r>
              <a:rPr lang="en-US" sz="2400" dirty="0"/>
              <a:t>Occupational Therapists</a:t>
            </a:r>
          </a:p>
          <a:p>
            <a:r>
              <a:rPr lang="en-US" sz="2400" dirty="0"/>
              <a:t>Clinical Social Workers</a:t>
            </a:r>
          </a:p>
          <a:p>
            <a:r>
              <a:rPr lang="en-US" sz="2400" dirty="0"/>
              <a:t>Clinical Pathologists</a:t>
            </a:r>
          </a:p>
          <a:p>
            <a:r>
              <a:rPr lang="en-US" sz="2400" dirty="0"/>
              <a:t>Dietitians</a:t>
            </a:r>
          </a:p>
          <a:p>
            <a:r>
              <a:rPr lang="en-US" sz="2400" dirty="0"/>
              <a:t>Nutritionists</a:t>
            </a:r>
          </a:p>
        </p:txBody>
      </p:sp>
    </p:spTree>
    <p:extLst>
      <p:ext uri="{BB962C8B-B14F-4D97-AF65-F5344CB8AC3E}">
        <p14:creationId xmlns:p14="http://schemas.microsoft.com/office/powerpoint/2010/main" val="359660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CD31A9-BC65-4F11-978F-A01F6E68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AAD079-119D-4FB6-B4FC-CA697619D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Eligible clinicians billing Medicare Part B have until March 30, 2018 to submit new quality reporting structures within MACRA’s Merit-based Incentive Payment System (MIPS) for the 2017 performance year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MIPS consists of four combined scoring categories which most notably includes historical PQRS and Meaningful Use submissions recast as Quality and Advancing Care Information categories </a:t>
            </a:r>
          </a:p>
        </p:txBody>
      </p:sp>
    </p:spTree>
    <p:extLst>
      <p:ext uri="{BB962C8B-B14F-4D97-AF65-F5344CB8AC3E}">
        <p14:creationId xmlns:p14="http://schemas.microsoft.com/office/powerpoint/2010/main" val="30159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A36B0E-7C2F-449A-9C67-55A7890B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E3B9970-5353-440C-8464-37DB16569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MIPS scoring for 2018 consists of:</a:t>
            </a:r>
            <a:endParaRPr lang="en-US" sz="2400" dirty="0"/>
          </a:p>
          <a:p>
            <a:pPr lvl="0"/>
            <a:r>
              <a:rPr lang="en-US" sz="2000" dirty="0"/>
              <a:t>50% Quality </a:t>
            </a:r>
            <a:r>
              <a:rPr lang="en-US" sz="2000" dirty="0" smtClean="0"/>
              <a:t>Measures (Threshold increased to 60%)</a:t>
            </a:r>
          </a:p>
          <a:p>
            <a:pPr marL="0" lv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(6 measures plus 1 outcome)</a:t>
            </a:r>
            <a:endParaRPr lang="en-US" sz="2000" dirty="0"/>
          </a:p>
          <a:p>
            <a:pPr lvl="0"/>
            <a:r>
              <a:rPr lang="en-US" sz="2000" dirty="0"/>
              <a:t>1</a:t>
            </a:r>
            <a:r>
              <a:rPr lang="en-US" sz="2000" dirty="0" smtClean="0"/>
              <a:t>5</a:t>
            </a:r>
            <a:r>
              <a:rPr lang="en-US" sz="2000" dirty="0"/>
              <a:t>% </a:t>
            </a:r>
            <a:r>
              <a:rPr lang="en-US" sz="2000" dirty="0" smtClean="0"/>
              <a:t>Clinical Practice Improvement Activities</a:t>
            </a:r>
          </a:p>
          <a:p>
            <a:pPr marL="0" lvl="0" indent="0">
              <a:buNone/>
            </a:pPr>
            <a:r>
              <a:rPr lang="en-US" sz="2000" dirty="0" smtClean="0"/>
              <a:t>    (2 High- Weighted or 4 Medium Weighted Activities)</a:t>
            </a:r>
            <a:endParaRPr lang="en-US" sz="2000" dirty="0"/>
          </a:p>
          <a:p>
            <a:pPr lvl="0"/>
            <a:r>
              <a:rPr lang="en-US" sz="2000" dirty="0"/>
              <a:t>2</a:t>
            </a:r>
            <a:r>
              <a:rPr lang="en-US" sz="2000" dirty="0" smtClean="0"/>
              <a:t>5</a:t>
            </a:r>
            <a:r>
              <a:rPr lang="en-US" sz="2000" dirty="0"/>
              <a:t>% Advancing Care </a:t>
            </a:r>
            <a:r>
              <a:rPr lang="en-US" sz="2000" dirty="0" smtClean="0"/>
              <a:t>Information</a:t>
            </a:r>
          </a:p>
          <a:p>
            <a:pPr marL="0" lvl="0" indent="0">
              <a:buNone/>
            </a:pPr>
            <a:r>
              <a:rPr lang="en-US" sz="2000" dirty="0" smtClean="0"/>
              <a:t>    (Base Score + Performance Score + Bonus Points)</a:t>
            </a:r>
            <a:endParaRPr lang="en-US" sz="2000" dirty="0"/>
          </a:p>
          <a:p>
            <a:r>
              <a:rPr lang="en-US" sz="2000" dirty="0"/>
              <a:t>Cost- 10</a:t>
            </a:r>
            <a:r>
              <a:rPr lang="en-US" sz="2000" dirty="0" smtClean="0"/>
              <a:t>%  (Two Measures Scored, Third Party Vendors)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(30% weight for 2019 plus an additional measure )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“Last minute” inclusion of cost factor a surprise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Impact of positive and negative payments plus bonus for MIPS estimate a 0.9% increase in payments across the specialties</a:t>
            </a:r>
          </a:p>
          <a:p>
            <a:pPr mar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 smtClean="0"/>
          </a:p>
          <a:p>
            <a:pPr marL="0" lv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22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734334-C353-477A-92A0-5D39522D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Avoid Negative Payment Adjustments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069D16-A235-417C-B400-101981696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Report 1 Quality or 1 Improvement Activity or 5 Advancing Care information (MU) measures by (March 31, 2018)</a:t>
            </a:r>
          </a:p>
          <a:p>
            <a:r>
              <a:rPr lang="en-US" sz="2000" dirty="0"/>
              <a:t>5 Required Measures if decision is to </a:t>
            </a:r>
            <a:r>
              <a:rPr lang="en-US" sz="2000" b="1" dirty="0"/>
              <a:t>use ACI</a:t>
            </a:r>
            <a:r>
              <a:rPr lang="en-US" sz="2000" dirty="0"/>
              <a:t> category (Formerly Meaningful Use):</a:t>
            </a:r>
          </a:p>
          <a:p>
            <a:pPr lvl="1"/>
            <a:r>
              <a:rPr lang="en-US" sz="1800" dirty="0"/>
              <a:t>Security Risk Analysis</a:t>
            </a:r>
          </a:p>
          <a:p>
            <a:pPr lvl="1"/>
            <a:r>
              <a:rPr lang="en-US" sz="1800" dirty="0"/>
              <a:t>e-Prescribing </a:t>
            </a:r>
          </a:p>
          <a:p>
            <a:pPr lvl="1"/>
            <a:r>
              <a:rPr lang="en-US" sz="1800" dirty="0"/>
              <a:t>Provide Patient Access</a:t>
            </a:r>
          </a:p>
          <a:p>
            <a:pPr lvl="1"/>
            <a:r>
              <a:rPr lang="en-US" sz="1800" dirty="0"/>
              <a:t>Send summary of care</a:t>
            </a:r>
          </a:p>
          <a:p>
            <a:pPr lvl="1"/>
            <a:r>
              <a:rPr lang="en-US" sz="1800" dirty="0"/>
              <a:t>Request/accept summary of care</a:t>
            </a:r>
          </a:p>
          <a:p>
            <a:r>
              <a:rPr lang="en-US" sz="2000" dirty="0"/>
              <a:t>Optional Bonus measures:  Immunization, Secure Messaging, Patient specific education, Electronic Case reporting </a:t>
            </a:r>
            <a:r>
              <a:rPr lang="en-US" sz="2000" dirty="0" err="1"/>
              <a:t>etc</a:t>
            </a:r>
            <a:r>
              <a:rPr lang="en-US" sz="2000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6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1FC783-7643-4033-99C4-ED9CF2C2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889D9A-76F4-4B21-BBCE-6717F097E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93 Improvement Activities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271 Quality Measures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</a:p>
          <a:p>
            <a:pPr marL="0" indent="0">
              <a:buNone/>
            </a:pP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QPP.CMS.gov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Tools for MIPS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Qualify APM participant look up tool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Webinars and training videos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FYI- All SS#’s will be removed from Medicare Cards by April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2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428</Words>
  <Application>Microsoft Office PowerPoint</Application>
  <PresentationFormat>On-screen Show (4:3)</PresentationFormat>
  <Paragraphs>83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Healthcare Technology Network of  Greater Washington  MACRA, MIPS Update</vt:lpstr>
      <vt:lpstr>PowerPoint Presentation</vt:lpstr>
      <vt:lpstr>Alphabet of Terms</vt:lpstr>
      <vt:lpstr>Who Participates in 2018?</vt:lpstr>
      <vt:lpstr>Additional Participants in 2019</vt:lpstr>
      <vt:lpstr>Details….</vt:lpstr>
      <vt:lpstr>Scoring….</vt:lpstr>
      <vt:lpstr>Avoid Negative Payment Adjustments</vt:lpstr>
      <vt:lpstr>Improvement Activities</vt:lpstr>
      <vt:lpstr>Wild Cards…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C. Kelly</dc:creator>
  <cp:lastModifiedBy>Skip</cp:lastModifiedBy>
  <cp:revision>108</cp:revision>
  <cp:lastPrinted>2018-01-18T21:58:53Z</cp:lastPrinted>
  <dcterms:created xsi:type="dcterms:W3CDTF">2013-11-25T19:08:12Z</dcterms:created>
  <dcterms:modified xsi:type="dcterms:W3CDTF">2018-01-18T22:12:52Z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